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  <p:sldMasterId id="2147483683" r:id="rId3"/>
  </p:sldMasterIdLst>
  <p:notesMasterIdLst>
    <p:notesMasterId r:id="rId35"/>
  </p:notesMasterIdLst>
  <p:sldIdLst>
    <p:sldId id="256" r:id="rId4"/>
    <p:sldId id="257" r:id="rId5"/>
    <p:sldId id="258" r:id="rId6"/>
    <p:sldId id="290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2" r:id="rId29"/>
    <p:sldId id="283" r:id="rId30"/>
    <p:sldId id="284" r:id="rId31"/>
    <p:sldId id="285" r:id="rId32"/>
    <p:sldId id="286" r:id="rId33"/>
    <p:sldId id="289" r:id="rId34"/>
  </p:sldIdLst>
  <p:sldSz cx="9144000" cy="5143500" type="screen16x9"/>
  <p:notesSz cx="6858000" cy="9144000"/>
  <p:embeddedFontLst>
    <p:embeddedFont>
      <p:font typeface="Righteous" panose="020B0604020202020204" charset="0"/>
      <p:regular r:id="rId36"/>
    </p:embeddedFont>
    <p:embeddedFont>
      <p:font typeface="Oswald SemiBold"/>
      <p:regular r:id="rId37"/>
      <p:bold r:id="rId38"/>
    </p:embeddedFont>
    <p:embeddedFont>
      <p:font typeface="Proxima Nova Extrabold" panose="020B0604020202020204" charset="0"/>
      <p:bold r:id="rId39"/>
    </p:embeddedFont>
    <p:embeddedFont>
      <p:font typeface="Arial Black" panose="020B0A04020102020204" pitchFamily="34" charset="0"/>
      <p:bold r:id="rId40"/>
    </p:embeddedFont>
    <p:embeddedFont>
      <p:font typeface="Oswald"/>
      <p:regular r:id="rId41"/>
      <p:bold r:id="rId42"/>
    </p:embeddedFont>
    <p:embeddedFont>
      <p:font typeface="Proxima Nova Semibold" panose="020B0604020202020204" charset="0"/>
      <p:regular r:id="rId43"/>
      <p:bold r:id="rId44"/>
      <p:boldItalic r:id="rId45"/>
    </p:embeddedFont>
    <p:embeddedFont>
      <p:font typeface="Proxima Nova" panose="020B0604020202020204" charset="0"/>
      <p:regular r:id="rId46"/>
      <p:bold r:id="rId47"/>
      <p:italic r:id="rId48"/>
      <p:boldItalic r:id="rId49"/>
    </p:embeddedFont>
    <p:embeddedFont>
      <p:font typeface="Russo One" panose="020B0604020202020204" charset="0"/>
      <p:regular r:id="rId50"/>
    </p:embeddedFont>
    <p:embeddedFont>
      <p:font typeface="Oswald Medium"/>
      <p:regular r:id="rId51"/>
      <p:bold r:id="rId52"/>
    </p:embeddedFont>
    <p:embeddedFont>
      <p:font typeface="Reem Kufi" panose="020B0604020202020204"/>
      <p:regular r:id="rId53"/>
    </p:embeddedFont>
    <p:embeddedFont>
      <p:font typeface="Impact" panose="020B0806030902050204" pitchFamily="34" charset="0"/>
      <p:regular r:id="rId54"/>
    </p:embeddedFont>
    <p:embeddedFont>
      <p:font typeface="Old Standard TT" panose="020B0604020202020204" charset="0"/>
      <p:regular r:id="rId55"/>
      <p:bold r:id="rId56"/>
      <p:italic r:id="rId57"/>
    </p:embeddedFont>
    <p:embeddedFont>
      <p:font typeface="Bree Serif" panose="020B0604020202020204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28"/>
    <a:srgbClr val="3333FF"/>
    <a:srgbClr val="000000"/>
    <a:srgbClr val="3C8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font" Target="fonts/font2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4073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4070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445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655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9657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68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7552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6188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8392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205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1453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9602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5346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6957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7422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218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Shape 4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1965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19992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932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87110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8201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55701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1690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55183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4867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8914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869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5933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997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4328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7731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8101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1" name="Shape 131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Shape 132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6" name="Shape 136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1" name="Shape 161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perback">
    <p:bg>
      <p:bgPr>
        <a:solidFill>
          <a:schemeClr val="accen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 rtl="0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transition spd="slow">
    <p:push dir="r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4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gif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jp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5Rfe4BFiVNA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5.png"/><Relationship Id="rId4" Type="http://schemas.openxmlformats.org/officeDocument/2006/relationships/image" Target="../media/image8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image" Target="../media/image9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8.gif"/><Relationship Id="rId4" Type="http://schemas.openxmlformats.org/officeDocument/2006/relationships/image" Target="../media/image9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Shape 179"/>
          <p:cNvGrpSpPr/>
          <p:nvPr/>
        </p:nvGrpSpPr>
        <p:grpSpPr>
          <a:xfrm>
            <a:off x="11669" y="3550009"/>
            <a:ext cx="9136085" cy="1593868"/>
            <a:chOff x="627850" y="3405088"/>
            <a:chExt cx="7824000" cy="1738513"/>
          </a:xfrm>
        </p:grpSpPr>
        <p:sp>
          <p:nvSpPr>
            <p:cNvPr id="180" name="Shape 180"/>
            <p:cNvSpPr/>
            <p:nvPr/>
          </p:nvSpPr>
          <p:spPr>
            <a:xfrm>
              <a:off x="627850" y="3405088"/>
              <a:ext cx="7824000" cy="1557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627850" y="4962400"/>
              <a:ext cx="7824000" cy="181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182" name="Shape 182"/>
          <p:cNvSpPr/>
          <p:nvPr/>
        </p:nvSpPr>
        <p:spPr>
          <a:xfrm>
            <a:off x="8320650" y="4316650"/>
            <a:ext cx="827100" cy="8271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" name="Shape 183" descr="ICT Carnival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6550" y="4287145"/>
            <a:ext cx="827100" cy="81732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5750" y="-250"/>
            <a:ext cx="9147900" cy="827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Modern Project and Research</a:t>
            </a:r>
            <a:endParaRPr sz="4000" b="1" dirty="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5" name="Shape 185"/>
          <p:cNvSpPr txBox="1"/>
          <p:nvPr/>
        </p:nvSpPr>
        <p:spPr>
          <a:xfrm>
            <a:off x="827100" y="4316625"/>
            <a:ext cx="7493400" cy="82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Proxima Nova"/>
                <a:ea typeface="Proxima Nova"/>
                <a:cs typeface="Proxima Nova"/>
                <a:sym typeface="Proxima Nova"/>
              </a:rPr>
              <a:t>Dr. Md. Sabur Khan, Chairman, BoT, </a:t>
            </a:r>
            <a:endParaRPr sz="24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9509E"/>
                </a:solidFill>
                <a:latin typeface="Proxima Nova"/>
                <a:ea typeface="Proxima Nova"/>
                <a:cs typeface="Proxima Nova"/>
                <a:sym typeface="Proxima Nova"/>
              </a:rPr>
              <a:t>Daffodil</a:t>
            </a:r>
            <a:r>
              <a:rPr lang="en" sz="2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200" b="1">
                <a:solidFill>
                  <a:srgbClr val="707070"/>
                </a:solidFill>
                <a:latin typeface="Proxima Nova"/>
                <a:ea typeface="Proxima Nova"/>
                <a:cs typeface="Proxima Nova"/>
                <a:sym typeface="Proxima Nova"/>
              </a:rPr>
              <a:t>International</a:t>
            </a:r>
            <a:r>
              <a:rPr lang="en" sz="2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200" b="1">
                <a:solidFill>
                  <a:srgbClr val="39B147"/>
                </a:solidFill>
                <a:latin typeface="Proxima Nova"/>
                <a:ea typeface="Proxima Nova"/>
                <a:cs typeface="Proxima Nova"/>
                <a:sym typeface="Proxima Nova"/>
              </a:rPr>
              <a:t>University</a:t>
            </a:r>
            <a:endParaRPr sz="2200" b="1">
              <a:solidFill>
                <a:srgbClr val="39B14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6" name="Shape 186"/>
          <p:cNvSpPr txBox="1"/>
          <p:nvPr/>
        </p:nvSpPr>
        <p:spPr>
          <a:xfrm>
            <a:off x="0" y="4316650"/>
            <a:ext cx="827100" cy="82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8088" y="826987"/>
            <a:ext cx="4727820" cy="3489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 descr="Image result for diu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5" y="4316650"/>
            <a:ext cx="827100" cy="8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 descr="Image result for daffodil software lt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69" y="33420"/>
            <a:ext cx="1534737" cy="759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F24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Shape 307"/>
          <p:cNvPicPr preferRelativeResize="0"/>
          <p:nvPr/>
        </p:nvPicPr>
        <p:blipFill rotWithShape="1">
          <a:blip r:embed="rId3">
            <a:alphaModFix/>
          </a:blip>
          <a:srcRect l="35553" t="12536" r="21476" b="9259"/>
          <a:stretch/>
        </p:blipFill>
        <p:spPr>
          <a:xfrm>
            <a:off x="0" y="0"/>
            <a:ext cx="50054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 txBox="1"/>
          <p:nvPr/>
        </p:nvSpPr>
        <p:spPr>
          <a:xfrm rot="-2041161">
            <a:off x="490584" y="2143903"/>
            <a:ext cx="2634980" cy="855695"/>
          </a:xfrm>
          <a:prstGeom prst="rect">
            <a:avLst/>
          </a:prstGeom>
          <a:solidFill>
            <a:srgbClr val="FFFFFF">
              <a:alpha val="8923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Impact"/>
                <a:ea typeface="Impact"/>
                <a:cs typeface="Impact"/>
                <a:sym typeface="Impact"/>
              </a:rPr>
              <a:t>O</a:t>
            </a:r>
            <a:r>
              <a:rPr lang="en" sz="480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ne</a:t>
            </a:r>
            <a:r>
              <a:rPr lang="en" sz="4800">
                <a:latin typeface="Impact"/>
                <a:ea typeface="Impact"/>
                <a:cs typeface="Impact"/>
                <a:sym typeface="Impact"/>
              </a:rPr>
              <a:t> C</a:t>
            </a:r>
            <a:r>
              <a:rPr lang="en" sz="480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ard</a:t>
            </a:r>
            <a:endParaRPr sz="4800">
              <a:solidFill>
                <a:srgbClr val="FF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9" name="Shape 309"/>
          <p:cNvSpPr txBox="1"/>
          <p:nvPr/>
        </p:nvSpPr>
        <p:spPr>
          <a:xfrm>
            <a:off x="5005450" y="220700"/>
            <a:ext cx="38379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Photocopy self-service System</a:t>
            </a:r>
            <a:endParaRPr sz="24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310" name="Shape 310"/>
          <p:cNvSpPr txBox="1"/>
          <p:nvPr/>
        </p:nvSpPr>
        <p:spPr>
          <a:xfrm>
            <a:off x="4996400" y="1035775"/>
            <a:ext cx="41475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Canteen Bill Management</a:t>
            </a:r>
            <a:endParaRPr sz="24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311" name="Shape 311"/>
          <p:cNvSpPr txBox="1"/>
          <p:nvPr/>
        </p:nvSpPr>
        <p:spPr>
          <a:xfrm>
            <a:off x="5005450" y="1850850"/>
            <a:ext cx="41475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Gym Management Service</a:t>
            </a:r>
            <a:endParaRPr sz="24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312" name="Shape 312"/>
          <p:cNvSpPr txBox="1"/>
          <p:nvPr/>
        </p:nvSpPr>
        <p:spPr>
          <a:xfrm>
            <a:off x="5005450" y="2653488"/>
            <a:ext cx="41475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Streamline LMS </a:t>
            </a:r>
            <a:endParaRPr sz="24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313" name="Shape 313"/>
          <p:cNvSpPr txBox="1"/>
          <p:nvPr/>
        </p:nvSpPr>
        <p:spPr>
          <a:xfrm>
            <a:off x="5005450" y="3456125"/>
            <a:ext cx="41475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Bus Fare Management</a:t>
            </a:r>
            <a:endParaRPr sz="2400" b="1" dirty="0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314" name="Shape 314"/>
          <p:cNvSpPr txBox="1"/>
          <p:nvPr/>
        </p:nvSpPr>
        <p:spPr>
          <a:xfrm>
            <a:off x="4996400" y="4257050"/>
            <a:ext cx="41475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Alumni Management System</a:t>
            </a:r>
            <a:endParaRPr sz="24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pic>
        <p:nvPicPr>
          <p:cNvPr id="315" name="Shape 3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0549" y="220699"/>
            <a:ext cx="904900" cy="682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0554" y="1038313"/>
            <a:ext cx="904896" cy="6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0552" y="1850863"/>
            <a:ext cx="904900" cy="67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00549" y="2649563"/>
            <a:ext cx="904900" cy="67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00550" y="3449250"/>
            <a:ext cx="904900" cy="677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00551" y="4258750"/>
            <a:ext cx="904900" cy="677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/>
      <p:bldP spid="310" grpId="0"/>
      <p:bldP spid="311" grpId="0"/>
      <p:bldP spid="312" grpId="0"/>
      <p:bldP spid="313" grpId="0"/>
      <p:bldP spid="3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/>
        </p:nvSpPr>
        <p:spPr>
          <a:xfrm>
            <a:off x="4554875" y="98100"/>
            <a:ext cx="4589125" cy="4947300"/>
          </a:xfrm>
          <a:prstGeom prst="flowChartPunchedTape">
            <a:avLst/>
          </a:prstGeom>
          <a:solidFill>
            <a:srgbClr val="0531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Char char="➔"/>
            </a:pPr>
            <a:r>
              <a:rPr lang="en" sz="24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Public Listed Company (2003)</a:t>
            </a:r>
            <a:endParaRPr sz="2400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810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2400"/>
              <a:buFont typeface="Proxima Nova"/>
              <a:buChar char="➔"/>
            </a:pPr>
            <a:r>
              <a:rPr lang="en" sz="24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Bring some good idea which is implementable, competitive and give the revenue confirmation</a:t>
            </a:r>
            <a:endParaRPr sz="2400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26" name="Shape 3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8159"/>
            <a:ext cx="4631749" cy="462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433512"/>
            <a:ext cx="8115300" cy="2276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/>
        </p:nvSpPr>
        <p:spPr>
          <a:xfrm>
            <a:off x="5653750" y="1360063"/>
            <a:ext cx="3209700" cy="908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FFFF"/>
                </a:solidFill>
                <a:latin typeface="Impact" panose="020B0806030902050204" pitchFamily="34" charset="0"/>
                <a:ea typeface="Oswald SemiBold"/>
                <a:cs typeface="Oswald SemiBold"/>
                <a:sym typeface="Oswald SemiBold"/>
              </a:rPr>
              <a:t>Problem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338" name="Shape 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5025" y="1360063"/>
            <a:ext cx="836050" cy="8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 txBox="1"/>
          <p:nvPr/>
        </p:nvSpPr>
        <p:spPr>
          <a:xfrm>
            <a:off x="5361525" y="2875038"/>
            <a:ext cx="3708000" cy="908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FFFF"/>
                </a:solidFill>
                <a:latin typeface="Impact" panose="020B0806030902050204" pitchFamily="34" charset="0"/>
                <a:ea typeface="Oswald SemiBold"/>
                <a:cs typeface="Oswald SemiBold"/>
                <a:sym typeface="Oswald SemiBold"/>
              </a:rPr>
              <a:t>Opportunity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340" name="Shape 3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1825" y="3010775"/>
            <a:ext cx="636950" cy="63695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/>
          <p:nvPr/>
        </p:nvSpPr>
        <p:spPr>
          <a:xfrm rot="10800000">
            <a:off x="5674000" y="2254638"/>
            <a:ext cx="3169200" cy="696600"/>
          </a:xfrm>
          <a:prstGeom prst="triangle">
            <a:avLst>
              <a:gd name="adj" fmla="val 50249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4800" b="1">
              <a:solidFill>
                <a:srgbClr val="FFFFFF"/>
              </a:solidFill>
            </a:endParaRPr>
          </a:p>
        </p:txBody>
      </p:sp>
      <p:pic>
        <p:nvPicPr>
          <p:cNvPr id="342" name="Shape 3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4663" y="2337825"/>
            <a:ext cx="467875" cy="46787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 r="16598"/>
          <a:stretch/>
        </p:blipFill>
        <p:spPr>
          <a:xfrm>
            <a:off x="48478" y="0"/>
            <a:ext cx="5227610" cy="51435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0" animBg="1"/>
      <p:bldP spid="339" grpId="0" animBg="1"/>
      <p:bldP spid="3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Shape 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6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Shape 348"/>
          <p:cNvSpPr txBox="1"/>
          <p:nvPr/>
        </p:nvSpPr>
        <p:spPr>
          <a:xfrm rot="-709403">
            <a:off x="-385806" y="1884450"/>
            <a:ext cx="9927013" cy="1429801"/>
          </a:xfrm>
          <a:prstGeom prst="rect">
            <a:avLst/>
          </a:prstGeom>
          <a:solidFill>
            <a:srgbClr val="434343">
              <a:alpha val="753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You need to know WHAT probable </a:t>
            </a:r>
            <a:r>
              <a:rPr lang="en" sz="4800" b="1" dirty="0">
                <a:solidFill>
                  <a:srgbClr val="FFF2CC"/>
                </a:solidFill>
                <a:latin typeface="Proxima Nova"/>
                <a:ea typeface="Proxima Nova"/>
                <a:cs typeface="Proxima Nova"/>
                <a:sym typeface="Proxima Nova"/>
              </a:rPr>
              <a:t>OPPORTUNITIES</a:t>
            </a:r>
            <a:r>
              <a:rPr lang="en" sz="36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are there!</a:t>
            </a:r>
            <a:endParaRPr sz="36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fracture"/>
      </p:transition>
    </mc:Choice>
    <mc:Fallback xmlns=""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334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 r="16548"/>
          <a:stretch/>
        </p:blipFill>
        <p:spPr>
          <a:xfrm>
            <a:off x="2705477" y="0"/>
            <a:ext cx="6438519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/>
          <p:nvPr/>
        </p:nvSpPr>
        <p:spPr>
          <a:xfrm>
            <a:off x="-445775" y="651700"/>
            <a:ext cx="4747600" cy="3840100"/>
          </a:xfrm>
          <a:prstGeom prst="flowChartDisplay">
            <a:avLst/>
          </a:pr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FFFF00"/>
                </a:solidFill>
                <a:latin typeface="Arial Black" panose="020B0A04020102020204" pitchFamily="34" charset="0"/>
                <a:ea typeface="Oswald SemiBold"/>
                <a:cs typeface="Oswald SemiBold"/>
                <a:sym typeface="Oswald SemiBold"/>
              </a:rPr>
              <a:t>Your Project Need to be IMPLEMENTABLE in the </a:t>
            </a:r>
            <a:r>
              <a:rPr lang="en" sz="4000" dirty="0">
                <a:solidFill>
                  <a:srgbClr val="9BE9B0"/>
                </a:solidFill>
                <a:latin typeface="Arial Black" panose="020B0A04020102020204" pitchFamily="34" charset="0"/>
                <a:ea typeface="Oswald SemiBold"/>
                <a:cs typeface="Oswald SemiBold"/>
                <a:sym typeface="Oswald SemiBold"/>
              </a:rPr>
              <a:t>MARKET.</a:t>
            </a:r>
            <a:r>
              <a:rPr lang="en" sz="2400" dirty="0">
                <a:solidFill>
                  <a:srgbClr val="FFFF00"/>
                </a:solidFill>
                <a:latin typeface="Arial Black" panose="020B0A04020102020204" pitchFamily="34" charset="0"/>
                <a:ea typeface="Oswald SemiBold"/>
                <a:cs typeface="Oswald SemiBold"/>
                <a:sym typeface="Oswald SemiBold"/>
              </a:rPr>
              <a:t> </a:t>
            </a:r>
            <a:r>
              <a:rPr lang="en" sz="2200" dirty="0">
                <a:solidFill>
                  <a:srgbClr val="FFFF00"/>
                </a:solidFill>
                <a:latin typeface="Arial Black" panose="020B0A04020102020204" pitchFamily="34" charset="0"/>
                <a:ea typeface="Oswald SemiBold"/>
                <a:cs typeface="Oswald SemiBold"/>
                <a:sym typeface="Oswald SemiBold"/>
              </a:rPr>
              <a:t>Otherwise all of your efforts will go </a:t>
            </a:r>
            <a:endParaRPr sz="2200" dirty="0">
              <a:solidFill>
                <a:srgbClr val="FFFF00"/>
              </a:solidFill>
              <a:latin typeface="Arial Black" panose="020B0A04020102020204" pitchFamily="34" charset="0"/>
              <a:ea typeface="Oswald SemiBold"/>
              <a:cs typeface="Oswald SemiBold"/>
              <a:sym typeface="Oswald SemiBold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ED7878"/>
                </a:solidFill>
                <a:latin typeface="Arial Black" panose="020B0A04020102020204" pitchFamily="34" charset="0"/>
                <a:ea typeface="Oswald SemiBold"/>
                <a:cs typeface="Oswald SemiBold"/>
                <a:sym typeface="Oswald SemiBold"/>
              </a:rPr>
              <a:t>IN VAIN</a:t>
            </a:r>
            <a:endParaRPr sz="4000" dirty="0">
              <a:solidFill>
                <a:srgbClr val="ED7878"/>
              </a:solidFill>
              <a:latin typeface="Arial Black" panose="020B0A04020102020204" pitchFamily="34" charset="0"/>
              <a:ea typeface="Oswald SemiBold"/>
              <a:cs typeface="Oswald SemiBold"/>
              <a:sym typeface="Oswald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/>
        </p:nvSpPr>
        <p:spPr>
          <a:xfrm>
            <a:off x="0" y="0"/>
            <a:ext cx="9600300" cy="5353800"/>
          </a:xfrm>
          <a:prstGeom prst="halfFrame">
            <a:avLst>
              <a:gd name="adj1" fmla="val 4904"/>
              <a:gd name="adj2" fmla="val 5758"/>
            </a:avLst>
          </a:prstGeom>
          <a:gradFill>
            <a:gsLst>
              <a:gs pos="0">
                <a:srgbClr val="51AB2A"/>
              </a:gs>
              <a:gs pos="100000">
                <a:srgbClr val="203E1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337750" y="516300"/>
            <a:ext cx="3103800" cy="4321200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E9C61A"/>
                </a:solidFill>
                <a:latin typeface="Russo One" panose="02000503050000020004" pitchFamily="2" charset="0"/>
                <a:ea typeface="Oswald"/>
                <a:cs typeface="Oswald"/>
                <a:sym typeface="Oswald"/>
              </a:rPr>
              <a:t>Students need </a:t>
            </a:r>
            <a:endParaRPr sz="4400" b="1" dirty="0">
              <a:solidFill>
                <a:srgbClr val="E9C61A"/>
              </a:solidFill>
              <a:latin typeface="Russo One" panose="02000503050000020004" pitchFamily="2" charset="0"/>
              <a:ea typeface="Oswald"/>
              <a:cs typeface="Oswald"/>
              <a:sym typeface="Oswald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E9C61A"/>
                </a:solidFill>
                <a:latin typeface="Russo One" panose="02000503050000020004" pitchFamily="2" charset="0"/>
                <a:ea typeface="Oswald"/>
                <a:cs typeface="Oswald"/>
                <a:sym typeface="Oswald"/>
              </a:rPr>
              <a:t>to </a:t>
            </a:r>
            <a:endParaRPr sz="4400" b="1" dirty="0">
              <a:solidFill>
                <a:srgbClr val="E9C61A"/>
              </a:solidFill>
              <a:latin typeface="Russo One" panose="02000503050000020004" pitchFamily="2" charset="0"/>
              <a:ea typeface="Oswald"/>
              <a:cs typeface="Oswald"/>
              <a:sym typeface="Oswald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E9C61A"/>
                </a:solidFill>
                <a:latin typeface="Russo One" panose="02000503050000020004" pitchFamily="2" charset="0"/>
                <a:ea typeface="Oswald"/>
                <a:cs typeface="Oswald"/>
                <a:sym typeface="Oswald"/>
              </a:rPr>
              <a:t>have...</a:t>
            </a:r>
            <a:endParaRPr sz="4400" b="1" dirty="0">
              <a:solidFill>
                <a:srgbClr val="E9C61A"/>
              </a:solidFill>
              <a:latin typeface="Russo One" panose="02000503050000020004" pitchFamily="2" charset="0"/>
              <a:ea typeface="Oswald"/>
              <a:cs typeface="Oswald"/>
              <a:sym typeface="Oswald"/>
            </a:endParaRPr>
          </a:p>
        </p:txBody>
      </p:sp>
      <p:sp>
        <p:nvSpPr>
          <p:cNvPr id="361" name="Shape 361"/>
          <p:cNvSpPr/>
          <p:nvPr/>
        </p:nvSpPr>
        <p:spPr>
          <a:xfrm>
            <a:off x="3441550" y="516300"/>
            <a:ext cx="5962500" cy="409200"/>
          </a:xfrm>
          <a:prstGeom prst="homePlate">
            <a:avLst>
              <a:gd name="adj" fmla="val 50000"/>
            </a:avLst>
          </a:prstGeom>
          <a:solidFill>
            <a:srgbClr val="0000FF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Domain Knowledge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62" name="Shape 3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4800" y="516300"/>
            <a:ext cx="409200" cy="4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Shape 363"/>
          <p:cNvSpPr/>
          <p:nvPr/>
        </p:nvSpPr>
        <p:spPr>
          <a:xfrm>
            <a:off x="3441550" y="1001700"/>
            <a:ext cx="5962500" cy="409200"/>
          </a:xfrm>
          <a:prstGeom prst="homePlate">
            <a:avLst>
              <a:gd name="adj" fmla="val 50000"/>
            </a:avLst>
          </a:prstGeom>
          <a:solidFill>
            <a:srgbClr val="38761D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Software Requirement Specification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4" name="Shape 364"/>
          <p:cNvSpPr/>
          <p:nvPr/>
        </p:nvSpPr>
        <p:spPr>
          <a:xfrm>
            <a:off x="3441550" y="1487100"/>
            <a:ext cx="5962500" cy="409200"/>
          </a:xfrm>
          <a:prstGeom prst="homePlate">
            <a:avLst>
              <a:gd name="adj" fmla="val 50000"/>
            </a:avLst>
          </a:prstGeom>
          <a:solidFill>
            <a:srgbClr val="B45F06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Documentation 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65" name="Shape 3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34800" y="1501488"/>
            <a:ext cx="409200" cy="394812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66" name="Shape 366"/>
          <p:cNvSpPr/>
          <p:nvPr/>
        </p:nvSpPr>
        <p:spPr>
          <a:xfrm>
            <a:off x="3441550" y="1999625"/>
            <a:ext cx="5962500" cy="409200"/>
          </a:xfrm>
          <a:prstGeom prst="homePlate">
            <a:avLst>
              <a:gd name="adj" fmla="val 50000"/>
            </a:avLst>
          </a:prstGeom>
          <a:solidFill>
            <a:srgbClr val="0000FF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System Design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67" name="Shape 3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34800" y="1994088"/>
            <a:ext cx="409200" cy="4092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68" name="Shape 368"/>
          <p:cNvSpPr/>
          <p:nvPr/>
        </p:nvSpPr>
        <p:spPr>
          <a:xfrm>
            <a:off x="3441550" y="2486675"/>
            <a:ext cx="5962500" cy="409200"/>
          </a:xfrm>
          <a:prstGeom prst="homePlate">
            <a:avLst>
              <a:gd name="adj" fmla="val 50000"/>
            </a:avLst>
          </a:prstGeom>
          <a:solidFill>
            <a:srgbClr val="38761D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Source Code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69" name="Shape 3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34800" y="2497750"/>
            <a:ext cx="409200" cy="38705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0" name="Shape 370"/>
          <p:cNvSpPr/>
          <p:nvPr/>
        </p:nvSpPr>
        <p:spPr>
          <a:xfrm>
            <a:off x="3441550" y="2972075"/>
            <a:ext cx="5962500" cy="409200"/>
          </a:xfrm>
          <a:prstGeom prst="homePlate">
            <a:avLst>
              <a:gd name="adj" fmla="val 50000"/>
            </a:avLst>
          </a:prstGeom>
          <a:solidFill>
            <a:srgbClr val="B45F06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Prototype/ Product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71" name="Shape 3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4800" y="2972075"/>
            <a:ext cx="409200" cy="4092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2" name="Shape 372"/>
          <p:cNvSpPr/>
          <p:nvPr/>
        </p:nvSpPr>
        <p:spPr>
          <a:xfrm>
            <a:off x="3441550" y="3457475"/>
            <a:ext cx="5962500" cy="409200"/>
          </a:xfrm>
          <a:prstGeom prst="homePlate">
            <a:avLst>
              <a:gd name="adj" fmla="val 50000"/>
            </a:avLst>
          </a:prstGeom>
          <a:solidFill>
            <a:srgbClr val="0000FF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Video Documentary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73" name="Shape 3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34800" y="3457475"/>
            <a:ext cx="409200" cy="4092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74" name="Shape 37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34800" y="1001700"/>
            <a:ext cx="409200" cy="4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Shape 375"/>
          <p:cNvSpPr/>
          <p:nvPr/>
        </p:nvSpPr>
        <p:spPr>
          <a:xfrm>
            <a:off x="3441550" y="3942875"/>
            <a:ext cx="5962500" cy="409200"/>
          </a:xfrm>
          <a:prstGeom prst="homePlate">
            <a:avLst>
              <a:gd name="adj" fmla="val 50000"/>
            </a:avLst>
          </a:prstGeom>
          <a:solidFill>
            <a:srgbClr val="38761D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Continuous Development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6" name="Shape 376"/>
          <p:cNvSpPr/>
          <p:nvPr/>
        </p:nvSpPr>
        <p:spPr>
          <a:xfrm>
            <a:off x="3441550" y="4428275"/>
            <a:ext cx="5962500" cy="409200"/>
          </a:xfrm>
          <a:prstGeom prst="homePlate">
            <a:avLst>
              <a:gd name="adj" fmla="val 50000"/>
            </a:avLst>
          </a:prstGeom>
          <a:solidFill>
            <a:srgbClr val="B45F06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Competitor Analysis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77" name="Shape 3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67275" y="2174525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734800" y="4428275"/>
            <a:ext cx="409200" cy="4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734800" y="3942875"/>
            <a:ext cx="409200" cy="40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1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1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F27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Shape 384"/>
          <p:cNvPicPr preferRelativeResize="0"/>
          <p:nvPr/>
        </p:nvPicPr>
        <p:blipFill rotWithShape="1">
          <a:blip r:embed="rId3">
            <a:alphaModFix/>
          </a:blip>
          <a:srcRect l="21838"/>
          <a:stretch/>
        </p:blipFill>
        <p:spPr>
          <a:xfrm>
            <a:off x="0" y="0"/>
            <a:ext cx="6031075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Shape 385"/>
          <p:cNvSpPr/>
          <p:nvPr/>
        </p:nvSpPr>
        <p:spPr>
          <a:xfrm>
            <a:off x="6110525" y="98100"/>
            <a:ext cx="2957175" cy="4961300"/>
          </a:xfrm>
          <a:prstGeom prst="flowChartOffpageConnector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3000" dirty="0">
                <a:solidFill>
                  <a:srgbClr val="FFFF00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Earn Money </a:t>
            </a:r>
          </a:p>
          <a:p>
            <a:pPr lvl="0" algn="ctr"/>
            <a:r>
              <a:rPr lang="en" sz="2600" dirty="0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If you give continues effort, any student or industry can </a:t>
            </a:r>
            <a:r>
              <a:rPr lang="en" sz="3000" dirty="0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PAY</a:t>
            </a:r>
            <a:r>
              <a:rPr lang="en" sz="2600" dirty="0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you whenever they need your </a:t>
            </a:r>
            <a:r>
              <a:rPr lang="en" sz="3600" dirty="0">
                <a:solidFill>
                  <a:srgbClr val="F6B26B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PRODUCT</a:t>
            </a:r>
            <a:r>
              <a:rPr lang="en" sz="2600" dirty="0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.</a:t>
            </a:r>
            <a:endParaRPr sz="2600" dirty="0">
              <a:solidFill>
                <a:srgbClr val="FFFFFF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386" name="Shape 3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9513" y="3678975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7EE"/>
            </a:gs>
            <a:gs pos="66000">
              <a:srgbClr val="286EE7"/>
            </a:gs>
            <a:gs pos="75000">
              <a:srgbClr val="194CA3"/>
            </a:gs>
            <a:gs pos="82000">
              <a:srgbClr val="17499D"/>
            </a:gs>
            <a:gs pos="90000">
              <a:srgbClr val="154597"/>
            </a:gs>
            <a:gs pos="100000">
              <a:srgbClr val="134191"/>
            </a:gs>
            <a:gs pos="100000">
              <a:srgbClr val="113D8A"/>
            </a:gs>
          </a:gsLst>
          <a:lin ang="8100019" scaled="0"/>
        </a:gra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Shape 391" descr="SourceFor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4800" y="132575"/>
            <a:ext cx="3636100" cy="81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Shape 392" descr="Image result for w3schools"/>
          <p:cNvPicPr preferRelativeResize="0"/>
          <p:nvPr/>
        </p:nvPicPr>
        <p:blipFill rotWithShape="1">
          <a:blip r:embed="rId4">
            <a:alphaModFix/>
          </a:blip>
          <a:srcRect l="19666" t="21070" r="18136" b="12713"/>
          <a:stretch/>
        </p:blipFill>
        <p:spPr>
          <a:xfrm>
            <a:off x="5800921" y="1258100"/>
            <a:ext cx="3280779" cy="6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Shape 393" descr="Image result for tutorialspoin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3225" y="3070225"/>
            <a:ext cx="3280775" cy="6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 descr="Logo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819150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Shape 3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05261">
            <a:off x="759875" y="1031325"/>
            <a:ext cx="3073400" cy="62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Shape 396" descr="Image result for stack overflow"/>
          <p:cNvPicPr preferRelativeResize="0"/>
          <p:nvPr/>
        </p:nvPicPr>
        <p:blipFill rotWithShape="1">
          <a:blip r:embed="rId8">
            <a:alphaModFix/>
          </a:blip>
          <a:srcRect t="11754" r="7740"/>
          <a:stretch/>
        </p:blipFill>
        <p:spPr>
          <a:xfrm rot="1851054">
            <a:off x="2512913" y="2952754"/>
            <a:ext cx="3280775" cy="93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Shape 397" descr="Image result for Quora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26689">
            <a:off x="3028975" y="1866850"/>
            <a:ext cx="2248637" cy="6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Shape 39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05498" y="620600"/>
            <a:ext cx="1749303" cy="11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Shape 399" descr="Image result for github"/>
          <p:cNvPicPr preferRelativeResize="0"/>
          <p:nvPr/>
        </p:nvPicPr>
        <p:blipFill rotWithShape="1">
          <a:blip r:embed="rId11">
            <a:alphaModFix/>
          </a:blip>
          <a:srcRect l="11336" t="18592" r="10799" b="16941"/>
          <a:stretch/>
        </p:blipFill>
        <p:spPr>
          <a:xfrm>
            <a:off x="1810211" y="94725"/>
            <a:ext cx="2476138" cy="62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Shape 400" descr="Image result for gizmodo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69775" y="4262937"/>
            <a:ext cx="3343076" cy="490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 descr="Image result for codeavengers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69775" y="2269800"/>
            <a:ext cx="3343075" cy="40395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Shape 402"/>
          <p:cNvSpPr/>
          <p:nvPr/>
        </p:nvSpPr>
        <p:spPr>
          <a:xfrm>
            <a:off x="0" y="2592900"/>
            <a:ext cx="2909700" cy="2550600"/>
          </a:xfrm>
          <a:prstGeom prst="trapezoid">
            <a:avLst>
              <a:gd name="adj" fmla="val 22526"/>
            </a:avLst>
          </a:prstGeom>
          <a:solidFill>
            <a:srgbClr val="FFFF00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FF0000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Source </a:t>
            </a:r>
            <a:endParaRPr sz="4800">
              <a:solidFill>
                <a:srgbClr val="FF0000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0000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Code</a:t>
            </a:r>
            <a:endParaRPr sz="4800">
              <a:solidFill>
                <a:srgbClr val="FF0000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FF0000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Finder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E29AA"/>
            </a:gs>
            <a:gs pos="100000">
              <a:srgbClr val="1E123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/>
          <p:nvPr/>
        </p:nvSpPr>
        <p:spPr>
          <a:xfrm>
            <a:off x="3150" y="290944"/>
            <a:ext cx="6575700" cy="326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" sz="28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An Industry or Organization needs to get the</a:t>
            </a:r>
            <a:r>
              <a:rPr lang="en" sz="2800" dirty="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rPr>
              <a:t> </a:t>
            </a:r>
            <a:r>
              <a:rPr lang="en" sz="3600" b="1" dirty="0">
                <a:solidFill>
                  <a:srgbClr val="FF9811"/>
                </a:solidFill>
                <a:latin typeface="Oswald"/>
                <a:ea typeface="Oswald"/>
                <a:cs typeface="Oswald"/>
                <a:sym typeface="Oswald"/>
              </a:rPr>
              <a:t>CONFIDENCE</a:t>
            </a:r>
            <a:r>
              <a:rPr lang="en" sz="2800" dirty="0">
                <a:solidFill>
                  <a:srgbClr val="FF9811"/>
                </a:solidFill>
                <a:latin typeface="Oswald Medium"/>
                <a:ea typeface="Oswald Medium"/>
                <a:cs typeface="Oswald Medium"/>
                <a:sym typeface="Oswald Medium"/>
              </a:rPr>
              <a:t> </a:t>
            </a:r>
            <a:r>
              <a:rPr lang="en" sz="28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that</a:t>
            </a:r>
            <a:r>
              <a:rPr lang="en" sz="2800" dirty="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rPr>
              <a:t> their </a:t>
            </a:r>
            <a:r>
              <a:rPr lang="en" sz="36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ORGANIZATION</a:t>
            </a:r>
            <a:r>
              <a:rPr lang="en" sz="3600" dirty="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rPr>
              <a:t> </a:t>
            </a:r>
            <a:r>
              <a:rPr lang="en" sz="28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will be</a:t>
            </a:r>
            <a:r>
              <a:rPr lang="en" sz="2800" dirty="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rPr>
              <a:t> </a:t>
            </a:r>
            <a:r>
              <a:rPr lang="en" sz="4800" b="1" dirty="0">
                <a:solidFill>
                  <a:srgbClr val="FF7264"/>
                </a:solidFill>
                <a:latin typeface="Oswald"/>
                <a:ea typeface="Oswald"/>
                <a:cs typeface="Oswald"/>
                <a:sym typeface="Oswald"/>
              </a:rPr>
              <a:t>BENEFITED </a:t>
            </a:r>
            <a:r>
              <a:rPr lang="en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by your</a:t>
            </a:r>
            <a:r>
              <a:rPr lang="en" sz="3600" dirty="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rPr>
              <a:t> </a:t>
            </a:r>
            <a:r>
              <a:rPr lang="en" sz="4000" b="1" dirty="0">
                <a:solidFill>
                  <a:srgbClr val="FFDA44"/>
                </a:solidFill>
                <a:latin typeface="Oswald"/>
                <a:ea typeface="Oswald"/>
                <a:cs typeface="Oswald"/>
                <a:sym typeface="Oswald"/>
              </a:rPr>
              <a:t>SOLUTION/ SOFTWARE</a:t>
            </a:r>
            <a:r>
              <a:rPr lang="en" sz="3200" dirty="0">
                <a:solidFill>
                  <a:srgbClr val="FFDA44"/>
                </a:solidFill>
                <a:latin typeface="Oswald Medium"/>
                <a:ea typeface="Oswald Medium"/>
                <a:cs typeface="Oswald Medium"/>
                <a:sym typeface="Oswald Medium"/>
              </a:rPr>
              <a:t> </a:t>
            </a:r>
            <a:endParaRPr sz="4800" b="1" dirty="0">
              <a:solidFill>
                <a:srgbClr val="FF726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08" name="Shape 4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5699" y="622200"/>
            <a:ext cx="2438376" cy="24383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9" name="Shape 409"/>
          <p:cNvCxnSpPr/>
          <p:nvPr/>
        </p:nvCxnSpPr>
        <p:spPr>
          <a:xfrm>
            <a:off x="3150" y="3649325"/>
            <a:ext cx="9137700" cy="14100"/>
          </a:xfrm>
          <a:prstGeom prst="straightConnector1">
            <a:avLst/>
          </a:prstGeom>
          <a:noFill/>
          <a:ln w="114300" cap="flat" cmpd="sng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10" name="Shape 4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9863" y="3833663"/>
            <a:ext cx="1175275" cy="117527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 txBox="1"/>
          <p:nvPr/>
        </p:nvSpPr>
        <p:spPr>
          <a:xfrm>
            <a:off x="2875125" y="3924200"/>
            <a:ext cx="4569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D9EAD3"/>
                </a:solidFill>
                <a:latin typeface="Impact"/>
                <a:ea typeface="Impact"/>
                <a:cs typeface="Impact"/>
                <a:sym typeface="Impact"/>
              </a:rPr>
              <a:t>NEED to PROVE</a:t>
            </a:r>
            <a:endParaRPr sz="6000" dirty="0">
              <a:solidFill>
                <a:srgbClr val="D9EAD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" grpId="0"/>
      <p:bldP spid="4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899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 r="21439"/>
          <a:stretch/>
        </p:blipFill>
        <p:spPr>
          <a:xfrm>
            <a:off x="0" y="1250"/>
            <a:ext cx="9144001" cy="514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/>
        </p:nvSpPr>
        <p:spPr>
          <a:xfrm>
            <a:off x="0" y="1077050"/>
            <a:ext cx="4625100" cy="4066450"/>
          </a:xfrm>
          <a:prstGeom prst="rect">
            <a:avLst/>
          </a:prstGeom>
          <a:solidFill>
            <a:srgbClr val="FFFFFF">
              <a:alpha val="8923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ighteous"/>
                <a:ea typeface="Righteous"/>
                <a:cs typeface="Righteous"/>
                <a:sym typeface="Righteous"/>
              </a:rPr>
              <a:t>Do you</a:t>
            </a:r>
            <a:r>
              <a:rPr lang="en" sz="5400" dirty="0">
                <a:latin typeface="Righteous"/>
                <a:ea typeface="Righteous"/>
                <a:cs typeface="Righteous"/>
                <a:sym typeface="Righteous"/>
              </a:rPr>
              <a:t> </a:t>
            </a:r>
            <a:r>
              <a:rPr lang="en" sz="4000" dirty="0">
                <a:solidFill>
                  <a:srgbClr val="FF0000"/>
                </a:solidFill>
                <a:latin typeface="Righteous"/>
                <a:ea typeface="Righteous"/>
                <a:cs typeface="Righteous"/>
                <a:sym typeface="Righteous"/>
              </a:rPr>
              <a:t>Know</a:t>
            </a:r>
            <a:r>
              <a:rPr lang="en" sz="5400" dirty="0">
                <a:latin typeface="Righteous"/>
                <a:ea typeface="Righteous"/>
                <a:cs typeface="Righteous"/>
                <a:sym typeface="Righteous"/>
              </a:rPr>
              <a:t> </a:t>
            </a:r>
            <a:r>
              <a:rPr lang="en" sz="3200" dirty="0">
                <a:latin typeface="Righteous"/>
                <a:ea typeface="Righteous"/>
                <a:cs typeface="Righteous"/>
                <a:sym typeface="Righteous"/>
              </a:rPr>
              <a:t>What </a:t>
            </a:r>
            <a:r>
              <a:rPr lang="en" sz="4800" dirty="0">
                <a:solidFill>
                  <a:srgbClr val="0070C0"/>
                </a:solidFill>
                <a:latin typeface="Righteous"/>
                <a:ea typeface="Righteous"/>
                <a:cs typeface="Righteous"/>
                <a:sym typeface="Righteous"/>
              </a:rPr>
              <a:t>Opportunities</a:t>
            </a:r>
            <a:r>
              <a:rPr lang="en" sz="5400" dirty="0">
                <a:solidFill>
                  <a:srgbClr val="0070C0"/>
                </a:solidFill>
                <a:latin typeface="Righteous"/>
                <a:ea typeface="Righteous"/>
                <a:cs typeface="Righteous"/>
                <a:sym typeface="Righteous"/>
              </a:rPr>
              <a:t> </a:t>
            </a:r>
            <a:endParaRPr sz="4400" dirty="0">
              <a:solidFill>
                <a:srgbClr val="0070C0"/>
              </a:solidFill>
              <a:latin typeface="Righteous"/>
              <a:ea typeface="Righteous"/>
              <a:cs typeface="Righteous"/>
              <a:sym typeface="Righteou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ighteous"/>
                <a:ea typeface="Righteous"/>
                <a:cs typeface="Righteous"/>
                <a:sym typeface="Righteous"/>
              </a:rPr>
              <a:t>are there for</a:t>
            </a:r>
            <a:r>
              <a:rPr lang="en" sz="2800" dirty="0">
                <a:latin typeface="Righteous"/>
                <a:ea typeface="Righteous"/>
                <a:cs typeface="Righteous"/>
                <a:sym typeface="Righteous"/>
              </a:rPr>
              <a:t> </a:t>
            </a:r>
            <a:r>
              <a:rPr lang="en" sz="4000" dirty="0">
                <a:solidFill>
                  <a:srgbClr val="FF0000"/>
                </a:solidFill>
                <a:latin typeface="Righteous"/>
                <a:ea typeface="Righteous"/>
                <a:cs typeface="Righteous"/>
                <a:sym typeface="Righteous"/>
              </a:rPr>
              <a:t>YOU</a:t>
            </a:r>
            <a:r>
              <a:rPr lang="en" sz="2800" dirty="0">
                <a:latin typeface="Righteous"/>
                <a:ea typeface="Righteous"/>
                <a:cs typeface="Righteous"/>
                <a:sym typeface="Righteous"/>
              </a:rPr>
              <a:t> </a:t>
            </a:r>
            <a:r>
              <a:rPr lang="en" sz="3200" dirty="0">
                <a:latin typeface="Righteous"/>
                <a:ea typeface="Righteous"/>
                <a:cs typeface="Righteous"/>
                <a:sym typeface="Righteous"/>
              </a:rPr>
              <a:t>inside </a:t>
            </a:r>
            <a:endParaRPr sz="3200" dirty="0">
              <a:latin typeface="Righteous"/>
              <a:ea typeface="Righteous"/>
              <a:cs typeface="Righteous"/>
              <a:sym typeface="Righteou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005828"/>
                </a:solidFill>
                <a:latin typeface="Righteous"/>
                <a:ea typeface="Righteous"/>
                <a:cs typeface="Righteous"/>
                <a:sym typeface="Righteous"/>
              </a:rPr>
              <a:t>Daffodil Family?</a:t>
            </a:r>
            <a:endParaRPr sz="4400" dirty="0">
              <a:solidFill>
                <a:srgbClr val="005828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196" name="Shape 196"/>
          <p:cNvSpPr txBox="1"/>
          <p:nvPr/>
        </p:nvSpPr>
        <p:spPr>
          <a:xfrm>
            <a:off x="-75" y="1250"/>
            <a:ext cx="4625100" cy="1075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00"/>
                </a:solidFill>
                <a:latin typeface="Righteous"/>
                <a:ea typeface="Righteous"/>
                <a:cs typeface="Righteous"/>
                <a:sym typeface="Righteous"/>
              </a:rPr>
              <a:t>Students!</a:t>
            </a:r>
            <a:endParaRPr sz="6000">
              <a:solidFill>
                <a:srgbClr val="FFFF00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48208"/>
            </a:gs>
            <a:gs pos="100000">
              <a:srgbClr val="703E08"/>
            </a:gs>
          </a:gsLst>
          <a:lin ang="5400012" scaled="0"/>
        </a:gra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/>
        </p:nvSpPr>
        <p:spPr>
          <a:xfrm>
            <a:off x="0" y="14025"/>
            <a:ext cx="9144000" cy="1107175"/>
          </a:xfrm>
          <a:prstGeom prst="flowChartOffpageConnector">
            <a:avLst/>
          </a:prstGeom>
          <a:solidFill>
            <a:srgbClr val="434343"/>
          </a:solidFill>
          <a:ln w="2857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Industry: Problem IDENTIFY, STUDY &amp; SOLUTION</a:t>
            </a:r>
            <a:endParaRPr sz="2800" dirty="0">
              <a:solidFill>
                <a:srgbClr val="FFFFFF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417" name="Shape 417"/>
          <p:cNvSpPr/>
          <p:nvPr/>
        </p:nvSpPr>
        <p:spPr>
          <a:xfrm>
            <a:off x="210225" y="1663425"/>
            <a:ext cx="1850100" cy="1457700"/>
          </a:xfrm>
          <a:prstGeom prst="wedgeRectCallout">
            <a:avLst>
              <a:gd name="adj1" fmla="val -11366"/>
              <a:gd name="adj2" fmla="val 74326"/>
            </a:avLst>
          </a:prstGeom>
          <a:solidFill>
            <a:srgbClr val="274E1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Students and Teachers: Talk to the Industry People</a:t>
            </a:r>
            <a:endParaRPr sz="1800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8" name="Shape 418"/>
          <p:cNvSpPr/>
          <p:nvPr/>
        </p:nvSpPr>
        <p:spPr>
          <a:xfrm>
            <a:off x="2624162" y="1589825"/>
            <a:ext cx="1737882" cy="1646730"/>
          </a:xfrm>
          <a:prstGeom prst="flowChartMultidocument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Bring the Real World Problem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9" name="Shape 419"/>
          <p:cNvSpPr/>
          <p:nvPr/>
        </p:nvSpPr>
        <p:spPr>
          <a:xfrm>
            <a:off x="4813975" y="1652788"/>
            <a:ext cx="1560988" cy="1520850"/>
          </a:xfrm>
          <a:prstGeom prst="flowChartInternalStorage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Study about the Problem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6826875" y="1492675"/>
            <a:ext cx="2072400" cy="18849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rgbClr val="274E1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Project/ Solution</a:t>
            </a:r>
            <a:endParaRPr sz="3400">
              <a:solidFill>
                <a:srgbClr val="274E13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cxnSp>
        <p:nvCxnSpPr>
          <p:cNvPr id="421" name="Shape 421"/>
          <p:cNvCxnSpPr>
            <a:stCxn id="417" idx="3"/>
            <a:endCxn id="418" idx="1"/>
          </p:cNvCxnSpPr>
          <p:nvPr/>
        </p:nvCxnSpPr>
        <p:spPr>
          <a:xfrm>
            <a:off x="2060325" y="2392275"/>
            <a:ext cx="563700" cy="210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22" name="Shape 422"/>
          <p:cNvCxnSpPr>
            <a:stCxn id="418" idx="3"/>
            <a:endCxn id="419" idx="1"/>
          </p:cNvCxnSpPr>
          <p:nvPr/>
        </p:nvCxnSpPr>
        <p:spPr>
          <a:xfrm>
            <a:off x="4362044" y="2413190"/>
            <a:ext cx="4518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23" name="Shape 423"/>
          <p:cNvCxnSpPr>
            <a:stCxn id="419" idx="3"/>
            <a:endCxn id="420" idx="1"/>
          </p:cNvCxnSpPr>
          <p:nvPr/>
        </p:nvCxnSpPr>
        <p:spPr>
          <a:xfrm>
            <a:off x="6374962" y="2413213"/>
            <a:ext cx="451800" cy="219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24" name="Shape 424"/>
          <p:cNvSpPr/>
          <p:nvPr/>
        </p:nvSpPr>
        <p:spPr>
          <a:xfrm>
            <a:off x="210225" y="3545750"/>
            <a:ext cx="8688900" cy="1303500"/>
          </a:xfrm>
          <a:prstGeom prst="leftRightArrow">
            <a:avLst>
              <a:gd name="adj1" fmla="val 64027"/>
              <a:gd name="adj2" fmla="val 43006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Part of EDUCATION (Credit/Marks)</a:t>
            </a:r>
            <a:endParaRPr sz="3600" b="1" dirty="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>
            <a:spLocks noGrp="1"/>
          </p:cNvSpPr>
          <p:nvPr>
            <p:ph type="title"/>
          </p:nvPr>
        </p:nvSpPr>
        <p:spPr>
          <a:xfrm>
            <a:off x="4081550" y="182200"/>
            <a:ext cx="4972200" cy="12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Case Study: Professional Development – IEEE/IET definitions </a:t>
            </a: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" name="Shape 430" descr="Image result for what is the difference between skill and experi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9241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Shape 431"/>
          <p:cNvSpPr/>
          <p:nvPr/>
        </p:nvSpPr>
        <p:spPr>
          <a:xfrm>
            <a:off x="4576878" y="2822823"/>
            <a:ext cx="1357200" cy="4287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Capability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Shape 432"/>
          <p:cNvSpPr/>
          <p:nvPr/>
        </p:nvSpPr>
        <p:spPr>
          <a:xfrm>
            <a:off x="7291490" y="3669842"/>
            <a:ext cx="1357200" cy="4287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Business Competence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Shape 433"/>
          <p:cNvSpPr/>
          <p:nvPr/>
        </p:nvSpPr>
        <p:spPr>
          <a:xfrm>
            <a:off x="5934200" y="3241214"/>
            <a:ext cx="1357200" cy="4287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Shape 434"/>
          <p:cNvSpPr/>
          <p:nvPr/>
        </p:nvSpPr>
        <p:spPr>
          <a:xfrm>
            <a:off x="7291522" y="2812587"/>
            <a:ext cx="1357200" cy="4287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Technical Competence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Shape 435"/>
          <p:cNvSpPr/>
          <p:nvPr/>
        </p:nvSpPr>
        <p:spPr>
          <a:xfrm>
            <a:off x="5934200" y="4111105"/>
            <a:ext cx="1357200" cy="4287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Relationship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Shape 436"/>
          <p:cNvSpPr/>
          <p:nvPr/>
        </p:nvSpPr>
        <p:spPr>
          <a:xfrm>
            <a:off x="4576875" y="3669850"/>
            <a:ext cx="1357200" cy="4404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Seniority or Experience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Shape 437"/>
          <p:cNvSpPr/>
          <p:nvPr/>
        </p:nvSpPr>
        <p:spPr>
          <a:xfrm>
            <a:off x="5934200" y="2396593"/>
            <a:ext cx="1357200" cy="4287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Interpersonal Skills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Shape 438" descr="Image result for ie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3300" y="1618674"/>
            <a:ext cx="1208998" cy="44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Shape 439" descr="Image result for ieee icon"/>
          <p:cNvPicPr preferRelativeResize="0"/>
          <p:nvPr/>
        </p:nvPicPr>
        <p:blipFill rotWithShape="1">
          <a:blip r:embed="rId5">
            <a:alphaModFix/>
          </a:blip>
          <a:srcRect t="34451" b="33092"/>
          <a:stretch/>
        </p:blipFill>
        <p:spPr>
          <a:xfrm>
            <a:off x="5346100" y="1614693"/>
            <a:ext cx="1357200" cy="44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41B47"/>
            </a:gs>
            <a:gs pos="46000">
              <a:srgbClr val="000000"/>
            </a:gs>
            <a:gs pos="65000">
              <a:srgbClr val="666666"/>
            </a:gs>
            <a:gs pos="87000">
              <a:srgbClr val="999999"/>
            </a:gs>
            <a:gs pos="100000">
              <a:srgbClr val="73737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Shape 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Shape 445"/>
          <p:cNvSpPr/>
          <p:nvPr/>
        </p:nvSpPr>
        <p:spPr>
          <a:xfrm>
            <a:off x="2180550" y="238200"/>
            <a:ext cx="4782900" cy="4667100"/>
          </a:xfrm>
          <a:prstGeom prst="ellipse">
            <a:avLst/>
          </a:prstGeom>
          <a:solidFill>
            <a:srgbClr val="FF323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If you fail to PROVE your SKILLS through ABILITY, you will</a:t>
            </a:r>
          </a:p>
          <a:p>
            <a:pPr lvl="0" algn="ctr"/>
            <a:r>
              <a:rPr lang="en" sz="3000" dirty="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fail to get your Desired </a:t>
            </a:r>
            <a:r>
              <a:rPr lang="en" sz="3600" dirty="0">
                <a:solidFill>
                  <a:srgbClr val="FFFF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JOB</a:t>
            </a:r>
            <a:r>
              <a:rPr lang="en" sz="3000" dirty="0">
                <a:solidFill>
                  <a:srgbClr val="FFFF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r>
              <a:rPr lang="en" sz="3000" dirty="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and Reach the </a:t>
            </a:r>
            <a:r>
              <a:rPr lang="en" sz="3600" dirty="0">
                <a:solidFill>
                  <a:srgbClr val="FFFF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Destination</a:t>
            </a:r>
            <a:endParaRPr sz="3000" dirty="0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/>
          <p:nvPr/>
        </p:nvSpPr>
        <p:spPr>
          <a:xfrm>
            <a:off x="2821001" y="883050"/>
            <a:ext cx="2718900" cy="3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W</a:t>
            </a:r>
            <a:r>
              <a:rPr lang="en" sz="360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atch</a:t>
            </a:r>
            <a:endParaRPr sz="3600" dirty="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W</a:t>
            </a:r>
            <a:r>
              <a:rPr lang="en" sz="360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hat is </a:t>
            </a:r>
            <a:endParaRPr sz="3600" dirty="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U</a:t>
            </a:r>
            <a:r>
              <a:rPr lang="en" sz="360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pcoming</a:t>
            </a:r>
            <a:endParaRPr sz="3600" dirty="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....</a:t>
            </a:r>
            <a:endParaRPr sz="3600" dirty="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Shape 4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 title="Drone Taxi Dubai">
            <a:hlinkClick r:id="rId3"/>
          </p:cNvPr>
          <p:cNvSpPr/>
          <p:nvPr/>
        </p:nvSpPr>
        <p:spPr>
          <a:xfrm>
            <a:off x="3536600" y="686297"/>
            <a:ext cx="5027875" cy="37709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2" name="Shape 462"/>
          <p:cNvSpPr txBox="1"/>
          <p:nvPr/>
        </p:nvSpPr>
        <p:spPr>
          <a:xfrm>
            <a:off x="448475" y="883050"/>
            <a:ext cx="2718900" cy="337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W</a:t>
            </a:r>
            <a:r>
              <a:rPr lang="en" sz="3600">
                <a:latin typeface="Impact"/>
                <a:ea typeface="Impact"/>
                <a:cs typeface="Impact"/>
                <a:sym typeface="Impact"/>
              </a:rPr>
              <a:t>atch</a:t>
            </a:r>
            <a:endParaRPr sz="360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Impact"/>
                <a:ea typeface="Impact"/>
                <a:cs typeface="Impact"/>
                <a:sym typeface="Impact"/>
              </a:rPr>
              <a:t>the</a:t>
            </a:r>
            <a:endParaRPr sz="360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V</a:t>
            </a:r>
            <a:r>
              <a:rPr lang="en" sz="3600">
                <a:latin typeface="Impact"/>
                <a:ea typeface="Impact"/>
                <a:cs typeface="Impact"/>
                <a:sym typeface="Impact"/>
              </a:rPr>
              <a:t>ideo</a:t>
            </a:r>
            <a:endParaRPr sz="360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....</a:t>
            </a:r>
            <a:endParaRPr sz="36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463" name="Shape 4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8325" y="3238000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Shape 474"/>
          <p:cNvPicPr preferRelativeResize="0"/>
          <p:nvPr/>
        </p:nvPicPr>
        <p:blipFill rotWithShape="1">
          <a:blip r:embed="rId3">
            <a:alphaModFix/>
          </a:blip>
          <a:srcRect l="19920" r="-1992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Shape 475"/>
          <p:cNvSpPr txBox="1"/>
          <p:nvPr/>
        </p:nvSpPr>
        <p:spPr>
          <a:xfrm>
            <a:off x="4667000" y="1009050"/>
            <a:ext cx="3994200" cy="3125400"/>
          </a:xfrm>
          <a:prstGeom prst="rect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Analyze the </a:t>
            </a:r>
            <a:endParaRPr sz="3600" dirty="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UPCOMING</a:t>
            </a:r>
            <a:r>
              <a:rPr lang="en" sz="3600" dirty="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r>
              <a:rPr lang="en" sz="4000" dirty="0">
                <a:solidFill>
                  <a:srgbClr val="FFE005"/>
                </a:solidFill>
                <a:latin typeface="Impact"/>
                <a:ea typeface="Impact"/>
                <a:cs typeface="Impact"/>
                <a:sym typeface="Impact"/>
              </a:rPr>
              <a:t>TECHNOLOGIES </a:t>
            </a:r>
            <a:r>
              <a:rPr lang="en" sz="3600" dirty="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 </a:t>
            </a:r>
            <a:endParaRPr sz="3600" dirty="0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of your </a:t>
            </a:r>
            <a:endParaRPr sz="3600" dirty="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dirty="0">
                <a:solidFill>
                  <a:srgbClr val="FFE005"/>
                </a:solidFill>
                <a:latin typeface="Impact"/>
                <a:ea typeface="Impact"/>
                <a:cs typeface="Impact"/>
                <a:sym typeface="Impact"/>
              </a:rPr>
              <a:t>DESIRED COUNTRY</a:t>
            </a:r>
            <a:endParaRPr sz="4000" dirty="0">
              <a:solidFill>
                <a:srgbClr val="FFE005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Shape 480"/>
          <p:cNvPicPr preferRelativeResize="0"/>
          <p:nvPr/>
        </p:nvPicPr>
        <p:blipFill rotWithShape="1">
          <a:blip r:embed="rId3">
            <a:alphaModFix/>
          </a:blip>
          <a:srcRect l="11005" r="29696"/>
          <a:stretch/>
        </p:blipFill>
        <p:spPr>
          <a:xfrm>
            <a:off x="4568774" y="0"/>
            <a:ext cx="457523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Shape 481"/>
          <p:cNvSpPr/>
          <p:nvPr/>
        </p:nvSpPr>
        <p:spPr>
          <a:xfrm>
            <a:off x="0" y="1163100"/>
            <a:ext cx="4288500" cy="3980400"/>
          </a:xfrm>
          <a:prstGeom prst="rect">
            <a:avLst/>
          </a:prstGeom>
          <a:solidFill>
            <a:srgbClr val="EEEEEE">
              <a:alpha val="3923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University can move to </a:t>
            </a:r>
            <a:r>
              <a:rPr lang="en" sz="3600" b="1">
                <a:solidFill>
                  <a:srgbClr val="FFFF00"/>
                </a:solidFill>
                <a:latin typeface="Proxima Nova"/>
                <a:ea typeface="Proxima Nova"/>
                <a:cs typeface="Proxima Nova"/>
                <a:sym typeface="Proxima Nova"/>
              </a:rPr>
              <a:t>DONOR/ GOVERNMENT/ FOREIGN</a:t>
            </a:r>
            <a:r>
              <a:rPr lang="en" sz="3000" b="1">
                <a:solidFill>
                  <a:srgbClr val="F3F3F3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3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Organization to get</a:t>
            </a:r>
            <a:r>
              <a:rPr lang="en" sz="3600" b="1">
                <a:solidFill>
                  <a:srgbClr val="FFFF00"/>
                </a:solidFill>
                <a:latin typeface="Proxima Nova"/>
                <a:ea typeface="Proxima Nova"/>
                <a:cs typeface="Proxima Nova"/>
                <a:sym typeface="Proxima Nova"/>
              </a:rPr>
              <a:t> RESEARCH &amp; FUND</a:t>
            </a:r>
            <a:endParaRPr sz="3600" b="1">
              <a:solidFill>
                <a:srgbClr val="FFFF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82" name="Shape 4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9375" y="112125"/>
            <a:ext cx="1163100" cy="116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D6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Shape 4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57001">
            <a:off x="2694675" y="140150"/>
            <a:ext cx="6295151" cy="4863201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Shape 488"/>
          <p:cNvSpPr txBox="1"/>
          <p:nvPr/>
        </p:nvSpPr>
        <p:spPr>
          <a:xfrm>
            <a:off x="310722" y="554533"/>
            <a:ext cx="4169838" cy="259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Proxima Nova"/>
                <a:ea typeface="Proxima Nova"/>
                <a:cs typeface="Proxima Nova"/>
                <a:sym typeface="Proxima Nova"/>
              </a:rPr>
              <a:t>If a </a:t>
            </a:r>
            <a:r>
              <a:rPr lang="en" sz="3200" b="1" dirty="0">
                <a:solidFill>
                  <a:srgbClr val="013B78"/>
                </a:solidFill>
                <a:latin typeface="Proxima Nova"/>
                <a:ea typeface="Proxima Nova"/>
                <a:cs typeface="Proxima Nova"/>
                <a:sym typeface="Proxima Nova"/>
              </a:rPr>
              <a:t>FACULTY </a:t>
            </a:r>
            <a:endParaRPr sz="3200" b="1" dirty="0">
              <a:solidFill>
                <a:srgbClr val="013B7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Proxima Nova"/>
                <a:ea typeface="Proxima Nova"/>
                <a:cs typeface="Proxima Nova"/>
                <a:sym typeface="Proxima Nova"/>
              </a:rPr>
              <a:t>involves </a:t>
            </a:r>
            <a:r>
              <a:rPr lang="en" sz="3200" b="1" dirty="0">
                <a:solidFill>
                  <a:srgbClr val="274E13"/>
                </a:solidFill>
                <a:latin typeface="Proxima Nova"/>
                <a:ea typeface="Proxima Nova"/>
                <a:cs typeface="Proxima Nova"/>
                <a:sym typeface="Proxima Nova"/>
              </a:rPr>
              <a:t>STUDENTS</a:t>
            </a:r>
            <a:r>
              <a:rPr lang="en" sz="3200" b="1" dirty="0">
                <a:latin typeface="Proxima Nova"/>
                <a:ea typeface="Proxima Nova"/>
                <a:cs typeface="Proxima Nova"/>
                <a:sym typeface="Proxima Nova"/>
              </a:rPr>
              <a:t> to implement any </a:t>
            </a:r>
            <a:r>
              <a:rPr lang="en" sz="3200" b="1" dirty="0">
                <a:solidFill>
                  <a:srgbClr val="B45F06"/>
                </a:solidFill>
                <a:latin typeface="Proxima Nova"/>
                <a:ea typeface="Proxima Nova"/>
                <a:cs typeface="Proxima Nova"/>
                <a:sym typeface="Proxima Nova"/>
              </a:rPr>
              <a:t>NEW IDEA, </a:t>
            </a:r>
            <a:r>
              <a:rPr lang="en" sz="320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s/he</a:t>
            </a:r>
            <a:r>
              <a:rPr lang="en" sz="3200" b="1" dirty="0">
                <a:latin typeface="Proxima Nova"/>
                <a:ea typeface="Proxima Nova"/>
                <a:cs typeface="Proxima Nova"/>
                <a:sym typeface="Proxima Nova"/>
              </a:rPr>
              <a:t> will be </a:t>
            </a:r>
            <a:r>
              <a:rPr lang="en" sz="3200" b="1" dirty="0">
                <a:solidFill>
                  <a:srgbClr val="E3001E"/>
                </a:solidFill>
                <a:latin typeface="Proxima Nova"/>
                <a:ea typeface="Proxima Nova"/>
                <a:cs typeface="Proxima Nova"/>
                <a:sym typeface="Proxima Nova"/>
              </a:rPr>
              <a:t>REWARDED </a:t>
            </a:r>
            <a:endParaRPr sz="3200" b="1" dirty="0">
              <a:solidFill>
                <a:srgbClr val="E3001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89" name="Shape 4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0816">
            <a:off x="-298607" y="-58611"/>
            <a:ext cx="1226814" cy="122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Shape 4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4000" y="2151042"/>
            <a:ext cx="4540000" cy="299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Shape 4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889011"/>
            <a:ext cx="4603999" cy="2254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Shape 4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604006" cy="28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Shape 4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4000" y="0"/>
            <a:ext cx="4540000" cy="213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Shape 498"/>
          <p:cNvPicPr preferRelativeResize="0"/>
          <p:nvPr/>
        </p:nvPicPr>
        <p:blipFill rotWithShape="1">
          <a:blip r:embed="rId7">
            <a:alphaModFix/>
          </a:blip>
          <a:srcRect l="811" r="1369"/>
          <a:stretch/>
        </p:blipFill>
        <p:spPr>
          <a:xfrm rot="-771137">
            <a:off x="1715829" y="1789846"/>
            <a:ext cx="5712344" cy="1563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10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13" y="1625800"/>
            <a:ext cx="2881500" cy="1681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2" name="Shape 202"/>
          <p:cNvPicPr preferRelativeResize="0"/>
          <p:nvPr/>
        </p:nvPicPr>
        <p:blipFill rotWithShape="1">
          <a:blip r:embed="rId3">
            <a:alphaModFix/>
          </a:blip>
          <a:srcRect l="21121" t="32186" r="16666" b="33055"/>
          <a:stretch/>
        </p:blipFill>
        <p:spPr>
          <a:xfrm>
            <a:off x="0" y="-22150"/>
            <a:ext cx="2881524" cy="160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 rotWithShape="1">
          <a:blip r:embed="rId4">
            <a:alphaModFix/>
          </a:blip>
          <a:srcRect l="11743" r="10435"/>
          <a:stretch/>
        </p:blipFill>
        <p:spPr>
          <a:xfrm>
            <a:off x="0" y="3347250"/>
            <a:ext cx="2881525" cy="179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2479" y="0"/>
            <a:ext cx="2881520" cy="16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 descr="Daffodil Web &amp; e-Commerc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88" y="1686813"/>
            <a:ext cx="2779144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7">
            <a:alphaModFix/>
          </a:blip>
          <a:srcRect l="2047" t="33377" b="45096"/>
          <a:stretch/>
        </p:blipFill>
        <p:spPr>
          <a:xfrm>
            <a:off x="51188" y="2574875"/>
            <a:ext cx="2779126" cy="61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 descr="Image result for computer clinic limited daffodil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62500" y="3360200"/>
            <a:ext cx="2881500" cy="179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79" y="1782536"/>
            <a:ext cx="2881521" cy="1476928"/>
          </a:xfrm>
          <a:prstGeom prst="rect">
            <a:avLst/>
          </a:prstGeom>
        </p:spPr>
      </p:pic>
      <p:pic>
        <p:nvPicPr>
          <p:cNvPr id="12" name="Shape 210" descr="Image result for computer clinic limited daffodil"/>
          <p:cNvPicPr preferRelativeResize="0"/>
          <p:nvPr/>
        </p:nvPicPr>
        <p:blipFill rotWithShape="1">
          <a:blip r:embed="rId10">
            <a:alphaModFix/>
          </a:blip>
          <a:srcRect t="-630" b="629"/>
          <a:stretch/>
        </p:blipFill>
        <p:spPr>
          <a:xfrm>
            <a:off x="2761488" y="1132733"/>
            <a:ext cx="3908466" cy="288428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RightUp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Shape 5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6875" y="0"/>
            <a:ext cx="473712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Shape 5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">
            <a:off x="0" y="0"/>
            <a:ext cx="4406700" cy="5143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/>
          <p:nvPr/>
        </p:nvSpPr>
        <p:spPr>
          <a:xfrm rot="-5400000" flipH="1">
            <a:off x="3998400" y="2050"/>
            <a:ext cx="5161500" cy="5157300"/>
          </a:xfrm>
          <a:prstGeom prst="rtTriangle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lin ang="5400012" scaled="0"/>
          </a:gra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Shape 520"/>
          <p:cNvSpPr/>
          <p:nvPr/>
        </p:nvSpPr>
        <p:spPr>
          <a:xfrm>
            <a:off x="0" y="-50"/>
            <a:ext cx="4765500" cy="5143500"/>
          </a:xfrm>
          <a:prstGeom prst="rtTriangle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lin ang="5400012" scaled="0"/>
          </a:gra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Shape 521"/>
          <p:cNvSpPr/>
          <p:nvPr/>
        </p:nvSpPr>
        <p:spPr>
          <a:xfrm>
            <a:off x="483450" y="1259550"/>
            <a:ext cx="8177100" cy="2624400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THANK YOU!</a:t>
            </a:r>
            <a:endParaRPr sz="96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40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 useBgFill="1">
        <p:nvSpPr>
          <p:cNvPr id="11" name="TextBox 10"/>
          <p:cNvSpPr txBox="1"/>
          <p:nvPr/>
        </p:nvSpPr>
        <p:spPr>
          <a:xfrm rot="20487815">
            <a:off x="61190" y="1829115"/>
            <a:ext cx="9021617" cy="1323439"/>
          </a:xfrm>
          <a:prstGeom prst="rect">
            <a:avLst/>
          </a:prstGeom>
          <a:ln>
            <a:solidFill>
              <a:srgbClr val="0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/>
            </a:outerShdw>
          </a:effectLst>
          <a:scene3d>
            <a:camera prst="perspectiveRelaxedModerately"/>
            <a:lightRig rig="threePt" dir="t"/>
          </a:scene3d>
          <a:sp3d prstMaterial="dkEdge">
            <a:bevelT w="152400" h="50800" prst="softRound"/>
            <a:bevelB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Russo One" panose="02000503050000020004" pitchFamily="2" charset="0"/>
              </a:rPr>
              <a:t>D</a:t>
            </a:r>
            <a:r>
              <a:rPr lang="en-US" sz="5400" dirty="0">
                <a:solidFill>
                  <a:schemeClr val="tx1"/>
                </a:solidFill>
                <a:latin typeface="Russo One" panose="02000503050000020004" pitchFamily="2" charset="0"/>
              </a:rPr>
              <a:t>AFFODIL</a:t>
            </a:r>
            <a:r>
              <a:rPr lang="en-US" sz="4400" dirty="0">
                <a:solidFill>
                  <a:srgbClr val="FF0000"/>
                </a:solidFill>
                <a:latin typeface="Russo One" panose="02000503050000020004" pitchFamily="2" charset="0"/>
              </a:rPr>
              <a:t> </a:t>
            </a:r>
            <a:r>
              <a:rPr lang="en-US" sz="6600" dirty="0">
                <a:solidFill>
                  <a:srgbClr val="0070C0"/>
                </a:solidFill>
                <a:latin typeface="Russo One" panose="02000503050000020004" pitchFamily="2" charset="0"/>
              </a:rPr>
              <a:t>S</a:t>
            </a:r>
            <a:r>
              <a:rPr lang="en-US" sz="4400" dirty="0">
                <a:latin typeface="Russo One" panose="02000503050000020004" pitchFamily="2" charset="0"/>
              </a:rPr>
              <a:t>OFTWARE</a:t>
            </a:r>
            <a:r>
              <a:rPr lang="en-US" sz="4400" dirty="0">
                <a:solidFill>
                  <a:srgbClr val="FF0000"/>
                </a:solidFill>
                <a:latin typeface="Russo One" panose="02000503050000020004" pitchFamily="2" charset="0"/>
              </a:rPr>
              <a:t> </a:t>
            </a:r>
            <a:r>
              <a:rPr lang="en-US" sz="6000" dirty="0">
                <a:solidFill>
                  <a:srgbClr val="FF0000"/>
                </a:solidFill>
                <a:latin typeface="Russo One" panose="02000503050000020004" pitchFamily="2" charset="0"/>
              </a:rPr>
              <a:t>L</a:t>
            </a:r>
            <a:r>
              <a:rPr lang="en-US" sz="4400" dirty="0">
                <a:latin typeface="Russo One" panose="02000503050000020004" pitchFamily="2" charset="0"/>
              </a:rPr>
              <a:t>TD.</a:t>
            </a:r>
          </a:p>
        </p:txBody>
      </p:sp>
    </p:spTree>
    <p:extLst>
      <p:ext uri="{BB962C8B-B14F-4D97-AF65-F5344CB8AC3E}">
        <p14:creationId xmlns:p14="http://schemas.microsoft.com/office/powerpoint/2010/main" val="181226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/>
        </p:nvSpPr>
        <p:spPr>
          <a:xfrm>
            <a:off x="2805900" y="1380450"/>
            <a:ext cx="3531900" cy="2382600"/>
          </a:xfrm>
          <a:prstGeom prst="hexagon">
            <a:avLst>
              <a:gd name="adj" fmla="val 23407"/>
              <a:gd name="vf" fmla="val 115470"/>
            </a:avLst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eem Kufi" panose="020B0604020202020204"/>
            </a:endParaRPr>
          </a:p>
        </p:txBody>
      </p:sp>
      <p:pic>
        <p:nvPicPr>
          <p:cNvPr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3763" y="1693850"/>
            <a:ext cx="1236475" cy="63261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Shape 227"/>
          <p:cNvSpPr/>
          <p:nvPr/>
        </p:nvSpPr>
        <p:spPr>
          <a:xfrm>
            <a:off x="2946000" y="2326475"/>
            <a:ext cx="32517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solidFill>
                  <a:srgbClr val="0000FF"/>
                </a:solidFill>
                <a:latin typeface="Reem Kufi" panose="020B0604020202020204"/>
                <a:ea typeface="Oswald"/>
                <a:cs typeface="Oswald"/>
                <a:sym typeface="Oswald"/>
              </a:rPr>
              <a:t>S</a:t>
            </a:r>
            <a:r>
              <a:rPr lang="en" sz="4400" b="1" dirty="0">
                <a:latin typeface="Reem Kufi" panose="020B0604020202020204"/>
                <a:ea typeface="Oswald"/>
                <a:cs typeface="Oswald"/>
                <a:sym typeface="Oswald"/>
              </a:rPr>
              <a:t>ERVICES</a:t>
            </a:r>
            <a:endParaRPr sz="1200" dirty="0">
              <a:latin typeface="Reem Kufi" panose="020B0604020202020204"/>
            </a:endParaRPr>
          </a:p>
        </p:txBody>
      </p:sp>
      <p:sp>
        <p:nvSpPr>
          <p:cNvPr id="228" name="Shape 228"/>
          <p:cNvSpPr/>
          <p:nvPr/>
        </p:nvSpPr>
        <p:spPr>
          <a:xfrm rot="1493441">
            <a:off x="-377317" y="525526"/>
            <a:ext cx="3677934" cy="1386499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eem Kufi" panose="020B0604020202020204"/>
                <a:ea typeface="Oswald Medium"/>
                <a:cs typeface="Oswald Medium"/>
                <a:sym typeface="Oswald Medium"/>
              </a:rPr>
              <a:t>Software</a:t>
            </a:r>
            <a:endParaRPr sz="3200" dirty="0">
              <a:latin typeface="Reem Kufi" panose="020B0604020202020204"/>
              <a:ea typeface="Oswald Medium"/>
              <a:cs typeface="Oswald Medium"/>
              <a:sym typeface="Oswald Medium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eem Kufi" panose="020B0604020202020204"/>
                <a:ea typeface="Oswald Medium"/>
                <a:cs typeface="Oswald Medium"/>
                <a:sym typeface="Oswald Medium"/>
              </a:rPr>
              <a:t>Testing</a:t>
            </a:r>
            <a:endParaRPr sz="3200" dirty="0">
              <a:latin typeface="Reem Kufi" panose="020B0604020202020204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3421700" y="0"/>
            <a:ext cx="2352300" cy="13686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Reem Kufi" panose="020B0604020202020204"/>
                <a:ea typeface="Oswald Medium"/>
                <a:cs typeface="Oswald Medium"/>
                <a:sym typeface="Oswald Medium"/>
              </a:rPr>
              <a:t>Apps</a:t>
            </a:r>
            <a:endParaRPr sz="3000" dirty="0">
              <a:latin typeface="Reem Kufi" panose="020B0604020202020204"/>
              <a:ea typeface="Oswald Medium"/>
              <a:cs typeface="Oswald Medium"/>
              <a:sym typeface="Oswal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Reem Kufi" panose="020B0604020202020204"/>
                <a:ea typeface="Oswald Medium"/>
                <a:cs typeface="Oswald Medium"/>
                <a:sym typeface="Oswald Medium"/>
              </a:rPr>
              <a:t>Development</a:t>
            </a:r>
            <a:endParaRPr sz="3000" dirty="0">
              <a:latin typeface="Reem Kufi" panose="020B0604020202020204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30" name="Shape 230"/>
          <p:cNvSpPr/>
          <p:nvPr/>
        </p:nvSpPr>
        <p:spPr>
          <a:xfrm rot="-1534041">
            <a:off x="5891111" y="531879"/>
            <a:ext cx="3559779" cy="1362238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eem Kufi" panose="020B0604020202020204"/>
                <a:ea typeface="Oswald Medium"/>
                <a:cs typeface="Oswald Medium"/>
                <a:sym typeface="Oswald Medium"/>
              </a:rPr>
              <a:t>Digital</a:t>
            </a:r>
            <a:endParaRPr sz="3200" dirty="0">
              <a:latin typeface="Reem Kufi" panose="020B0604020202020204"/>
              <a:ea typeface="Oswald Medium"/>
              <a:cs typeface="Oswald Medium"/>
              <a:sym typeface="Oswal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eem Kufi" panose="020B0604020202020204"/>
                <a:ea typeface="Oswald Medium"/>
                <a:cs typeface="Oswald Medium"/>
                <a:sym typeface="Oswald Medium"/>
              </a:rPr>
              <a:t>Marketing</a:t>
            </a:r>
            <a:endParaRPr sz="3200" dirty="0">
              <a:latin typeface="Reem Kufi" panose="020B0604020202020204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31" name="Shape 231"/>
          <p:cNvSpPr/>
          <p:nvPr/>
        </p:nvSpPr>
        <p:spPr>
          <a:xfrm rot="1493445">
            <a:off x="5884413" y="3284980"/>
            <a:ext cx="3655117" cy="1329989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eem Kufi" panose="020B0604020202020204"/>
                <a:ea typeface="Oswald Medium"/>
                <a:cs typeface="Oswald Medium"/>
                <a:sym typeface="Oswald Medium"/>
              </a:rPr>
              <a:t>Graphics &amp;</a:t>
            </a:r>
            <a:endParaRPr sz="3200" dirty="0">
              <a:latin typeface="Reem Kufi" panose="020B0604020202020204"/>
              <a:ea typeface="Oswald Medium"/>
              <a:cs typeface="Oswald Medium"/>
              <a:sym typeface="Oswal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eem Kufi" panose="020B0604020202020204"/>
                <a:ea typeface="Oswald Medium"/>
                <a:cs typeface="Oswald Medium"/>
                <a:sym typeface="Oswald Medium"/>
              </a:rPr>
              <a:t>Animation</a:t>
            </a:r>
            <a:endParaRPr sz="3200" dirty="0">
              <a:latin typeface="Reem Kufi" panose="020B0604020202020204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32" name="Shape 232"/>
          <p:cNvSpPr/>
          <p:nvPr/>
        </p:nvSpPr>
        <p:spPr>
          <a:xfrm rot="-1534035">
            <a:off x="-341185" y="3316037"/>
            <a:ext cx="3605670" cy="130964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eem Kufi" panose="020B0604020202020204"/>
                <a:ea typeface="Oswald Medium"/>
                <a:cs typeface="Oswald Medium"/>
                <a:sym typeface="Oswald Medium"/>
              </a:rPr>
              <a:t>Software</a:t>
            </a:r>
            <a:endParaRPr sz="3200" dirty="0">
              <a:latin typeface="Reem Kufi" panose="020B0604020202020204"/>
              <a:ea typeface="Oswald Medium"/>
              <a:cs typeface="Oswald Medium"/>
              <a:sym typeface="Oswal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eem Kufi" panose="020B0604020202020204"/>
                <a:ea typeface="Oswald Medium"/>
                <a:cs typeface="Oswald Medium"/>
                <a:sym typeface="Oswald Medium"/>
              </a:rPr>
              <a:t>Customization</a:t>
            </a:r>
            <a:endParaRPr sz="3200" dirty="0">
              <a:latin typeface="Reem Kufi" panose="020B0604020202020204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3373650" y="3774900"/>
            <a:ext cx="2396400" cy="13686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eem Kufi" panose="020B0604020202020204"/>
                <a:ea typeface="Oswald Medium"/>
                <a:cs typeface="Oswald Medium"/>
                <a:sym typeface="Oswald Medium"/>
              </a:rPr>
              <a:t>Web &amp;</a:t>
            </a:r>
            <a:endParaRPr sz="3200" dirty="0">
              <a:latin typeface="Reem Kufi" panose="020B0604020202020204"/>
              <a:ea typeface="Oswald Medium"/>
              <a:cs typeface="Oswald Medium"/>
              <a:sym typeface="Oswal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eem Kufi" panose="020B0604020202020204"/>
                <a:ea typeface="Oswald Medium"/>
                <a:cs typeface="Oswald Medium"/>
                <a:sym typeface="Oswald Medium"/>
              </a:rPr>
              <a:t>E-commerce</a:t>
            </a:r>
            <a:endParaRPr sz="3200" dirty="0">
              <a:latin typeface="Reem Kufi" panose="020B0604020202020204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/>
        </p:nvSpPr>
        <p:spPr>
          <a:xfrm>
            <a:off x="2715000" y="787950"/>
            <a:ext cx="3714000" cy="3567600"/>
          </a:xfrm>
          <a:prstGeom prst="ellipse">
            <a:avLst/>
          </a:prstGeom>
          <a:solidFill>
            <a:srgbClr val="000000"/>
          </a:solidFill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Education ERP</a:t>
            </a:r>
            <a:endParaRPr/>
          </a:p>
        </p:txBody>
      </p:sp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7325" y="928100"/>
            <a:ext cx="799375" cy="5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7750" y="925813"/>
            <a:ext cx="799375" cy="604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0375" y="2269700"/>
            <a:ext cx="799375" cy="604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7125" y="2269700"/>
            <a:ext cx="799375" cy="604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37325" y="3643175"/>
            <a:ext cx="799375" cy="59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04700" y="3637863"/>
            <a:ext cx="805467" cy="6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/>
          <p:nvPr/>
        </p:nvSpPr>
        <p:spPr>
          <a:xfrm rot="-1515690">
            <a:off x="5257022" y="3890684"/>
            <a:ext cx="2848504" cy="677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Library Management </a:t>
            </a:r>
            <a:endParaRPr sz="20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246" name="Shape 246"/>
          <p:cNvSpPr txBox="1"/>
          <p:nvPr/>
        </p:nvSpPr>
        <p:spPr>
          <a:xfrm rot="-1471987">
            <a:off x="306485" y="772096"/>
            <a:ext cx="3862313" cy="60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Student Management </a:t>
            </a:r>
            <a:endParaRPr sz="2000" b="1" dirty="0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Information </a:t>
            </a:r>
            <a:endParaRPr sz="2000" b="1" dirty="0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247" name="Shape 247"/>
          <p:cNvSpPr txBox="1"/>
          <p:nvPr/>
        </p:nvSpPr>
        <p:spPr>
          <a:xfrm>
            <a:off x="98100" y="2269700"/>
            <a:ext cx="20424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HRM</a:t>
            </a:r>
            <a:endParaRPr sz="20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248" name="Shape 248"/>
          <p:cNvSpPr txBox="1"/>
          <p:nvPr/>
        </p:nvSpPr>
        <p:spPr>
          <a:xfrm rot="1390155">
            <a:off x="1149624" y="3927264"/>
            <a:ext cx="2308052" cy="60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Student Payment </a:t>
            </a:r>
            <a:endParaRPr sz="20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249" name="Shape 249"/>
          <p:cNvSpPr txBox="1"/>
          <p:nvPr/>
        </p:nvSpPr>
        <p:spPr>
          <a:xfrm rot="1543737">
            <a:off x="5674434" y="549548"/>
            <a:ext cx="1811274" cy="67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Examination</a:t>
            </a:r>
            <a:endParaRPr sz="20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250" name="Shape 250"/>
          <p:cNvSpPr txBox="1"/>
          <p:nvPr/>
        </p:nvSpPr>
        <p:spPr>
          <a:xfrm rot="-1406">
            <a:off x="6906498" y="2233045"/>
            <a:ext cx="22011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Student Transport</a:t>
            </a:r>
            <a:endParaRPr sz="20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hape 255"/>
          <p:cNvPicPr preferRelativeResize="0"/>
          <p:nvPr/>
        </p:nvPicPr>
        <p:blipFill rotWithShape="1">
          <a:blip r:embed="rId3">
            <a:alphaModFix/>
          </a:blip>
          <a:srcRect b="27818"/>
          <a:stretch/>
        </p:blipFill>
        <p:spPr>
          <a:xfrm>
            <a:off x="5199050" y="1323099"/>
            <a:ext cx="3932000" cy="379940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/>
          <p:nvPr/>
        </p:nvSpPr>
        <p:spPr>
          <a:xfrm>
            <a:off x="5729050" y="871250"/>
            <a:ext cx="2550600" cy="100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Shape 257"/>
          <p:cNvSpPr txBox="1"/>
          <p:nvPr/>
        </p:nvSpPr>
        <p:spPr>
          <a:xfrm>
            <a:off x="85250" y="218325"/>
            <a:ext cx="4086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Patient Registration &amp; Enquiry </a:t>
            </a:r>
            <a:endParaRPr sz="24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85250" y="1816625"/>
            <a:ext cx="41475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Patient Appointment &amp; Outdoor</a:t>
            </a:r>
            <a:endParaRPr sz="24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94300" y="2622888"/>
            <a:ext cx="41475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Bed Allocation &amp; Management</a:t>
            </a:r>
            <a:endParaRPr sz="24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85250" y="3423813"/>
            <a:ext cx="41475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Pathology Lab Management</a:t>
            </a:r>
            <a:endParaRPr sz="24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pic>
        <p:nvPicPr>
          <p:cNvPr id="261" name="Shape 261" descr="ecure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8950" y="870238"/>
            <a:ext cx="2550700" cy="10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9425" y="218325"/>
            <a:ext cx="900931" cy="6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8475" y="1015463"/>
            <a:ext cx="900925" cy="6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18475" y="1829462"/>
            <a:ext cx="900925" cy="6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18476" y="2636663"/>
            <a:ext cx="900925" cy="677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07575" y="3450638"/>
            <a:ext cx="900925" cy="6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 txBox="1"/>
          <p:nvPr/>
        </p:nvSpPr>
        <p:spPr>
          <a:xfrm>
            <a:off x="170975" y="1019438"/>
            <a:ext cx="41475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Patient Treatment &amp; Follow-up </a:t>
            </a:r>
            <a:endParaRPr sz="24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pic>
        <p:nvPicPr>
          <p:cNvPr id="268" name="Shape 26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07570" y="4264640"/>
            <a:ext cx="900925" cy="67443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/>
          <p:nvPr/>
        </p:nvSpPr>
        <p:spPr>
          <a:xfrm>
            <a:off x="54800" y="4224738"/>
            <a:ext cx="41475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Nursing and Ward </a:t>
            </a:r>
            <a:endParaRPr sz="24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hape 274"/>
          <p:cNvPicPr preferRelativeResize="0"/>
          <p:nvPr/>
        </p:nvPicPr>
        <p:blipFill rotWithShape="1">
          <a:blip r:embed="rId3">
            <a:alphaModFix/>
          </a:blip>
          <a:srcRect b="27818"/>
          <a:stretch/>
        </p:blipFill>
        <p:spPr>
          <a:xfrm>
            <a:off x="5196350" y="1326799"/>
            <a:ext cx="3932000" cy="379940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/>
          <p:nvPr/>
        </p:nvSpPr>
        <p:spPr>
          <a:xfrm>
            <a:off x="5729050" y="871250"/>
            <a:ext cx="2550600" cy="100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0" y="783729"/>
            <a:ext cx="4239782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Patient Payment Collection</a:t>
            </a:r>
            <a:endParaRPr sz="2400" b="1" dirty="0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277" name="Shape 277"/>
          <p:cNvSpPr txBox="1"/>
          <p:nvPr/>
        </p:nvSpPr>
        <p:spPr>
          <a:xfrm>
            <a:off x="0" y="2596111"/>
            <a:ext cx="423055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Order Processing &amp; Billing</a:t>
            </a:r>
            <a:endParaRPr sz="2400" b="1" dirty="0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278" name="Shape 278"/>
          <p:cNvSpPr txBox="1"/>
          <p:nvPr/>
        </p:nvSpPr>
        <p:spPr>
          <a:xfrm>
            <a:off x="0" y="3504836"/>
            <a:ext cx="4215384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Personal Management Information System</a:t>
            </a:r>
            <a:endParaRPr sz="2400" b="1" dirty="0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pic>
        <p:nvPicPr>
          <p:cNvPr id="279" name="Shape 279" descr="ecure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8950" y="870238"/>
            <a:ext cx="2550700" cy="10015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/>
          <p:nvPr/>
        </p:nvSpPr>
        <p:spPr>
          <a:xfrm>
            <a:off x="0" y="1699354"/>
            <a:ext cx="423275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Pharmacy Management </a:t>
            </a:r>
            <a:endParaRPr sz="2400" b="1" dirty="0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pic>
        <p:nvPicPr>
          <p:cNvPr id="281" name="Shape 2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9782" y="802603"/>
            <a:ext cx="895668" cy="67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23535" y="1699367"/>
            <a:ext cx="904885" cy="6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30550" y="2596118"/>
            <a:ext cx="904900" cy="67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23535" y="3492869"/>
            <a:ext cx="904900" cy="682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/>
      <p:bldP spid="277" grpId="0"/>
      <p:bldP spid="278" grpId="0"/>
      <p:bldP spid="2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F24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 l="35553" t="12536" r="21476" b="9259"/>
          <a:stretch/>
        </p:blipFill>
        <p:spPr>
          <a:xfrm>
            <a:off x="0" y="0"/>
            <a:ext cx="50054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/>
          <p:nvPr/>
        </p:nvSpPr>
        <p:spPr>
          <a:xfrm rot="-2041161">
            <a:off x="490584" y="2143903"/>
            <a:ext cx="2634980" cy="855695"/>
          </a:xfrm>
          <a:prstGeom prst="rect">
            <a:avLst/>
          </a:prstGeom>
          <a:solidFill>
            <a:srgbClr val="FFFFFF">
              <a:alpha val="8923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Impact"/>
                <a:ea typeface="Impact"/>
                <a:cs typeface="Impact"/>
                <a:sym typeface="Impact"/>
              </a:rPr>
              <a:t>O</a:t>
            </a:r>
            <a:r>
              <a:rPr lang="en" sz="480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ne</a:t>
            </a:r>
            <a:r>
              <a:rPr lang="en" sz="4800">
                <a:latin typeface="Impact"/>
                <a:ea typeface="Impact"/>
                <a:cs typeface="Impact"/>
                <a:sym typeface="Impact"/>
              </a:rPr>
              <a:t> C</a:t>
            </a:r>
            <a:r>
              <a:rPr lang="en" sz="480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ard</a:t>
            </a:r>
            <a:endParaRPr sz="4800">
              <a:solidFill>
                <a:srgbClr val="FF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91" name="Shape 2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4624" y="220700"/>
            <a:ext cx="900775" cy="67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4624" y="1035775"/>
            <a:ext cx="900775" cy="67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4624" y="1850850"/>
            <a:ext cx="900775" cy="67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95574" y="4239550"/>
            <a:ext cx="909875" cy="67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04622" y="3452738"/>
            <a:ext cx="900775" cy="67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04633" y="2655188"/>
            <a:ext cx="891765" cy="67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/>
          <p:nvPr/>
        </p:nvSpPr>
        <p:spPr>
          <a:xfrm>
            <a:off x="5005450" y="220700"/>
            <a:ext cx="38379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Parking Management</a:t>
            </a:r>
            <a:endParaRPr sz="24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298" name="Shape 298"/>
          <p:cNvSpPr txBox="1"/>
          <p:nvPr/>
        </p:nvSpPr>
        <p:spPr>
          <a:xfrm>
            <a:off x="4996400" y="1035775"/>
            <a:ext cx="41475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Mobile Recharge (Top up)</a:t>
            </a:r>
            <a:endParaRPr sz="24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299" name="Shape 299"/>
          <p:cNvSpPr txBox="1"/>
          <p:nvPr/>
        </p:nvSpPr>
        <p:spPr>
          <a:xfrm>
            <a:off x="5005450" y="1850850"/>
            <a:ext cx="41475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Integrated 1Card Apps Service</a:t>
            </a:r>
            <a:endParaRPr sz="24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5005450" y="2653488"/>
            <a:ext cx="41475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1Card Recharge Service</a:t>
            </a:r>
            <a:endParaRPr sz="24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301" name="Shape 301"/>
          <p:cNvSpPr txBox="1"/>
          <p:nvPr/>
        </p:nvSpPr>
        <p:spPr>
          <a:xfrm>
            <a:off x="5005450" y="3456125"/>
            <a:ext cx="41475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SMS Notifications Service</a:t>
            </a:r>
            <a:endParaRPr sz="24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302" name="Shape 302"/>
          <p:cNvSpPr txBox="1"/>
          <p:nvPr/>
        </p:nvSpPr>
        <p:spPr>
          <a:xfrm>
            <a:off x="4996400" y="4257050"/>
            <a:ext cx="41475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eem Kufi"/>
                <a:ea typeface="Reem Kufi"/>
                <a:cs typeface="Reem Kufi"/>
                <a:sym typeface="Reem Kufi"/>
              </a:rPr>
              <a:t>Student Entrance-exit</a:t>
            </a:r>
            <a:endParaRPr sz="2400" b="1">
              <a:solidFill>
                <a:srgbClr val="FFFFFF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/>
      <p:bldP spid="298" grpId="0"/>
      <p:bldP spid="299" grpId="0"/>
      <p:bldP spid="300" grpId="0"/>
      <p:bldP spid="301" grpId="0"/>
      <p:bldP spid="302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396</Words>
  <Application>Microsoft Office PowerPoint</Application>
  <PresentationFormat>On-screen Show (16:9)</PresentationFormat>
  <Paragraphs>111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Righteous</vt:lpstr>
      <vt:lpstr>Oswald SemiBold</vt:lpstr>
      <vt:lpstr>Proxima Nova Extrabold</vt:lpstr>
      <vt:lpstr>Arial Black</vt:lpstr>
      <vt:lpstr>Oswald</vt:lpstr>
      <vt:lpstr>Proxima Nova Semibold</vt:lpstr>
      <vt:lpstr>Proxima Nova</vt:lpstr>
      <vt:lpstr>Russo One</vt:lpstr>
      <vt:lpstr>Oswald Medium</vt:lpstr>
      <vt:lpstr>Reem Kufi</vt:lpstr>
      <vt:lpstr>Impact</vt:lpstr>
      <vt:lpstr>Old Standard TT</vt:lpstr>
      <vt:lpstr>Arial</vt:lpstr>
      <vt:lpstr>Bree Serif</vt:lpstr>
      <vt:lpstr>Calibri</vt:lpstr>
      <vt:lpstr>Simple Light</vt:lpstr>
      <vt:lpstr>Office Theme</vt:lpstr>
      <vt:lpstr>Paperback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Study: Professional Development – IEEE/IET definitions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Faysal</cp:lastModifiedBy>
  <cp:revision>22</cp:revision>
  <dcterms:modified xsi:type="dcterms:W3CDTF">2018-03-01T07:05:17Z</dcterms:modified>
</cp:coreProperties>
</file>